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3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4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63"/>
  </p:notesMasterIdLst>
  <p:handoutMasterIdLst>
    <p:handoutMasterId r:id="rId64"/>
  </p:handoutMasterIdLst>
  <p:sldIdLst>
    <p:sldId id="490" r:id="rId16"/>
    <p:sldId id="866" r:id="rId17"/>
    <p:sldId id="862" r:id="rId18"/>
    <p:sldId id="863" r:id="rId19"/>
    <p:sldId id="864" r:id="rId20"/>
    <p:sldId id="867" r:id="rId21"/>
    <p:sldId id="868" r:id="rId22"/>
    <p:sldId id="865" r:id="rId23"/>
    <p:sldId id="869" r:id="rId24"/>
    <p:sldId id="870" r:id="rId25"/>
    <p:sldId id="738" r:id="rId26"/>
    <p:sldId id="872" r:id="rId27"/>
    <p:sldId id="902" r:id="rId28"/>
    <p:sldId id="903" r:id="rId29"/>
    <p:sldId id="904" r:id="rId30"/>
    <p:sldId id="905" r:id="rId31"/>
    <p:sldId id="906" r:id="rId32"/>
    <p:sldId id="908" r:id="rId33"/>
    <p:sldId id="913" r:id="rId34"/>
    <p:sldId id="914" r:id="rId35"/>
    <p:sldId id="907" r:id="rId36"/>
    <p:sldId id="915" r:id="rId37"/>
    <p:sldId id="916" r:id="rId38"/>
    <p:sldId id="917" r:id="rId39"/>
    <p:sldId id="925" r:id="rId40"/>
    <p:sldId id="921" r:id="rId41"/>
    <p:sldId id="928" r:id="rId42"/>
    <p:sldId id="938" r:id="rId43"/>
    <p:sldId id="942" r:id="rId44"/>
    <p:sldId id="943" r:id="rId45"/>
    <p:sldId id="944" r:id="rId46"/>
    <p:sldId id="945" r:id="rId47"/>
    <p:sldId id="922" r:id="rId48"/>
    <p:sldId id="948" r:id="rId49"/>
    <p:sldId id="949" r:id="rId50"/>
    <p:sldId id="950" r:id="rId51"/>
    <p:sldId id="951" r:id="rId52"/>
    <p:sldId id="935" r:id="rId53"/>
    <p:sldId id="952" r:id="rId54"/>
    <p:sldId id="953" r:id="rId55"/>
    <p:sldId id="956" r:id="rId56"/>
    <p:sldId id="957" r:id="rId57"/>
    <p:sldId id="924" r:id="rId58"/>
    <p:sldId id="909" r:id="rId59"/>
    <p:sldId id="912" r:id="rId60"/>
    <p:sldId id="920" r:id="rId61"/>
    <p:sldId id="858" r:id="rId62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EC9514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4" autoAdjust="0"/>
    <p:restoredTop sz="91260" autoAdjust="0"/>
  </p:normalViewPr>
  <p:slideViewPr>
    <p:cSldViewPr snapToObjects="1" showGuides="1">
      <p:cViewPr>
        <p:scale>
          <a:sx n="98" d="100"/>
          <a:sy n="98" d="100"/>
        </p:scale>
        <p:origin x="2088" y="5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8234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76DCAC6-D83A-C84F-B095-A1DEC3650AA3}" type="presOf" srcId="{D8EBB446-E7B8-5F40-B8CE-22584519F4D6}" destId="{EBCDF5C2-1460-8245-BB43-161B7E066277}" srcOrd="0" destOrd="0" presId="urn:microsoft.com/office/officeart/2009/3/layout/CircleRelationship"/>
    <dgm:cxn modelId="{CE650676-DAAE-7F4B-9F15-A9DA209745E5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74228116-90CC-1640-92F7-FB466EF2BCCD}" type="presParOf" srcId="{EBCDF5C2-1460-8245-BB43-161B7E066277}" destId="{755E187B-CD4E-9A4C-BC66-AE1A5981608C}" srcOrd="0" destOrd="0" presId="urn:microsoft.com/office/officeart/2009/3/layout/CircleRelationship"/>
    <dgm:cxn modelId="{20BD62AA-F0C8-3E41-94D0-DE0201F396D7}" type="presParOf" srcId="{EBCDF5C2-1460-8245-BB43-161B7E066277}" destId="{BBB571C7-244D-ED42-AC76-D606D1489EC2}" srcOrd="1" destOrd="0" presId="urn:microsoft.com/office/officeart/2009/3/layout/CircleRelationship"/>
    <dgm:cxn modelId="{D8E38050-0B56-6344-8BD2-ACC67421D10F}" type="presParOf" srcId="{EBCDF5C2-1460-8245-BB43-161B7E066277}" destId="{8CEB0E52-6ED4-D44A-9E7B-71EAB3537B07}" srcOrd="2" destOrd="0" presId="urn:microsoft.com/office/officeart/2009/3/layout/CircleRelationship"/>
    <dgm:cxn modelId="{7C4E5E80-520D-2446-A1CA-F3E137FE2041}" type="presParOf" srcId="{EBCDF5C2-1460-8245-BB43-161B7E066277}" destId="{0A800CB3-EECF-6B44-8F66-11CB59CCB006}" srcOrd="3" destOrd="0" presId="urn:microsoft.com/office/officeart/2009/3/layout/CircleRelationship"/>
    <dgm:cxn modelId="{3ADCF1D9-EB4D-DC4B-834D-B49BC18D5F9A}" type="presParOf" srcId="{EBCDF5C2-1460-8245-BB43-161B7E066277}" destId="{8FC4AE95-7B53-9F4F-B5B3-A30C235D3540}" srcOrd="4" destOrd="0" presId="urn:microsoft.com/office/officeart/2009/3/layout/CircleRelationship"/>
    <dgm:cxn modelId="{8C71B4B4-920A-3C44-A68A-E6D02B200AA1}" type="presParOf" srcId="{EBCDF5C2-1460-8245-BB43-161B7E066277}" destId="{0D8E3D26-7E83-8741-BE41-BC263BEFA0FC}" srcOrd="5" destOrd="0" presId="urn:microsoft.com/office/officeart/2009/3/layout/CircleRelationship"/>
    <dgm:cxn modelId="{411D94C4-18E6-D449-A136-F397784D6DBE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 lIns="0" rIns="0"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9171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CD6F1AB-0093-0243-8E8E-029386803160}" type="presOf" srcId="{D8EBB446-E7B8-5F40-B8CE-22584519F4D6}" destId="{EBCDF5C2-1460-8245-BB43-161B7E066277}" srcOrd="0" destOrd="0" presId="urn:microsoft.com/office/officeart/2009/3/layout/CircleRelationship"/>
    <dgm:cxn modelId="{2DA62ECE-15F6-BA4F-AE76-969C10DF5D39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26240192-F250-194F-84A6-E086E4949147}" type="presParOf" srcId="{EBCDF5C2-1460-8245-BB43-161B7E066277}" destId="{755E187B-CD4E-9A4C-BC66-AE1A5981608C}" srcOrd="0" destOrd="0" presId="urn:microsoft.com/office/officeart/2009/3/layout/CircleRelationship"/>
    <dgm:cxn modelId="{F8B8E979-8ADC-A54C-B08D-16214769E75D}" type="presParOf" srcId="{EBCDF5C2-1460-8245-BB43-161B7E066277}" destId="{BBB571C7-244D-ED42-AC76-D606D1489EC2}" srcOrd="1" destOrd="0" presId="urn:microsoft.com/office/officeart/2009/3/layout/CircleRelationship"/>
    <dgm:cxn modelId="{9ACD6832-126B-E148-ADCD-212167A6D4BF}" type="presParOf" srcId="{EBCDF5C2-1460-8245-BB43-161B7E066277}" destId="{8CEB0E52-6ED4-D44A-9E7B-71EAB3537B07}" srcOrd="2" destOrd="0" presId="urn:microsoft.com/office/officeart/2009/3/layout/CircleRelationship"/>
    <dgm:cxn modelId="{A396A615-890D-A143-B1F5-D52582C88768}" type="presParOf" srcId="{EBCDF5C2-1460-8245-BB43-161B7E066277}" destId="{0A800CB3-EECF-6B44-8F66-11CB59CCB006}" srcOrd="3" destOrd="0" presId="urn:microsoft.com/office/officeart/2009/3/layout/CircleRelationship"/>
    <dgm:cxn modelId="{35DA1E5B-F23C-8D4C-BA6A-E71FBD2DD43D}" type="presParOf" srcId="{EBCDF5C2-1460-8245-BB43-161B7E066277}" destId="{8FC4AE95-7B53-9F4F-B5B3-A30C235D3540}" srcOrd="4" destOrd="0" presId="urn:microsoft.com/office/officeart/2009/3/layout/CircleRelationship"/>
    <dgm:cxn modelId="{EE069CD9-2FA3-3F43-BBC6-C1B0084B46F8}" type="presParOf" srcId="{EBCDF5C2-1460-8245-BB43-161B7E066277}" destId="{0D8E3D26-7E83-8741-BE41-BC263BEFA0FC}" srcOrd="5" destOrd="0" presId="urn:microsoft.com/office/officeart/2009/3/layout/CircleRelationship"/>
    <dgm:cxn modelId="{9A29AF16-4E6B-C145-8534-D48C26C38A8A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9480" y="124399"/>
          <a:ext cx="2954995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12229" y="524258"/>
        <a:ext cx="2089497" cy="1930690"/>
      </dsp:txXfrm>
    </dsp:sp>
    <dsp:sp modelId="{BBB571C7-244D-ED42-AC76-D606D1489EC2}">
      <dsp:nvSpPr>
        <dsp:cNvPr id="0" name=""/>
        <dsp:cNvSpPr/>
      </dsp:nvSpPr>
      <dsp:spPr>
        <a:xfrm>
          <a:off x="1949847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0883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297750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45873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3089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0069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3084" y="124399"/>
          <a:ext cx="2980576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3820" rIns="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09579" y="524258"/>
        <a:ext cx="2107586" cy="1930690"/>
      </dsp:txXfrm>
    </dsp:sp>
    <dsp:sp modelId="{BBB571C7-244D-ED42-AC76-D606D1489EC2}">
      <dsp:nvSpPr>
        <dsp:cNvPr id="0" name=""/>
        <dsp:cNvSpPr/>
      </dsp:nvSpPr>
      <dsp:spPr>
        <a:xfrm>
          <a:off x="1956243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7278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304146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52269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9484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6464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piece of complex</a:t>
            </a:r>
            <a:r>
              <a:rPr lang="en-US" baseline="0" dirty="0" smtClean="0"/>
              <a:t> </a:t>
            </a:r>
            <a:r>
              <a:rPr lang="en-US" dirty="0" smtClean="0"/>
              <a:t>software integrates different perspectives from these stakeholders</a:t>
            </a:r>
          </a:p>
          <a:p>
            <a:endParaRPr lang="en-US" dirty="0" smtClean="0"/>
          </a:p>
          <a:p>
            <a:r>
              <a:rPr lang="en-US" dirty="0" smtClean="0"/>
              <a:t>Physics, communications, Pilots -&gt; HCI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858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positionnement</a:t>
            </a:r>
            <a:r>
              <a:rPr lang="en-US" baseline="0" dirty="0" smtClean="0"/>
              <a:t> avec la co-simulation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5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11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16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13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67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0.jpe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jpe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0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0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jpe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668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MontiArc</a:t>
            </a:r>
            <a:r>
              <a:rPr lang="en-US" dirty="0" smtClean="0"/>
              <a:t>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MontiArc</a:t>
            </a:r>
            <a:r>
              <a:rPr lang="en-US" dirty="0" smtClean="0"/>
              <a:t>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theme" Target="../theme/theme10.xml"/><Relationship Id="rId14" Type="http://schemas.openxmlformats.org/officeDocument/2006/relationships/image" Target="../media/image19.jpeg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6.xml"/><Relationship Id="rId13" Type="http://schemas.openxmlformats.org/officeDocument/2006/relationships/theme" Target="../theme/theme11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39.xml"/><Relationship Id="rId14" Type="http://schemas.openxmlformats.org/officeDocument/2006/relationships/theme" Target="../theme/theme12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theme" Target="../theme/theme13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5.xml"/><Relationship Id="rId14" Type="http://schemas.openxmlformats.org/officeDocument/2006/relationships/theme" Target="../theme/theme14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theme" Target="../theme/theme1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theme" Target="../theme/theme4.xml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theme" Target="../theme/theme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14" Type="http://schemas.openxmlformats.org/officeDocument/2006/relationships/image" Target="../media/image11.jpeg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14" Type="http://schemas.openxmlformats.org/officeDocument/2006/relationships/image" Target="../media/image13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14" Type="http://schemas.openxmlformats.org/officeDocument/2006/relationships/image" Target="../media/image15.jpeg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8" r:id="rId6"/>
    <p:sldLayoutId id="2147485989" r:id="rId7"/>
    <p:sldLayoutId id="2147486173" r:id="rId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4" Type="http://schemas.openxmlformats.org/officeDocument/2006/relationships/image" Target="../media/image74.jpg"/><Relationship Id="rId5" Type="http://schemas.openxmlformats.org/officeDocument/2006/relationships/image" Target="../media/image75.png"/><Relationship Id="rId6" Type="http://schemas.openxmlformats.org/officeDocument/2006/relationships/image" Target="../media/image76.jpe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jpeg"/><Relationship Id="rId10" Type="http://schemas.openxmlformats.org/officeDocument/2006/relationships/image" Target="../media/image80.jpeg"/><Relationship Id="rId11" Type="http://schemas.openxmlformats.org/officeDocument/2006/relationships/image" Target="../media/image81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4" Type="http://schemas.openxmlformats.org/officeDocument/2006/relationships/image" Target="../media/image84.jpeg"/><Relationship Id="rId5" Type="http://schemas.openxmlformats.org/officeDocument/2006/relationships/image" Target="../media/image85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6.jpeg"/><Relationship Id="rId3" Type="http://schemas.openxmlformats.org/officeDocument/2006/relationships/image" Target="../media/image8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gif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Relationship Id="rId3" Type="http://schemas.openxmlformats.org/officeDocument/2006/relationships/image" Target="../media/image9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diagramData" Target="../diagrams/data2.xml"/><Relationship Id="rId16" Type="http://schemas.openxmlformats.org/officeDocument/2006/relationships/diagramLayout" Target="../diagrams/layout2.xml"/><Relationship Id="rId17" Type="http://schemas.openxmlformats.org/officeDocument/2006/relationships/diagramQuickStyle" Target="../diagrams/quickStyle2.xml"/><Relationship Id="rId18" Type="http://schemas.openxmlformats.org/officeDocument/2006/relationships/diagramColors" Target="../diagrams/colors2.xml"/><Relationship Id="rId19" Type="http://schemas.microsoft.com/office/2007/relationships/diagramDrawing" Target="../diagrams/drawing2.xml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tif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en-US" sz="1600" dirty="0" err="1" smtClean="0"/>
              <a:t>Barais</a:t>
            </a:r>
            <a:r>
              <a:rPr lang="en-US" sz="1600" dirty="0" smtClean="0"/>
              <a:t>, </a:t>
            </a:r>
            <a:r>
              <a:rPr lang="en-US" sz="1600" dirty="0" err="1" smtClean="0"/>
              <a:t>Combemale</a:t>
            </a:r>
            <a:r>
              <a:rPr lang="en-US" sz="1600" dirty="0" smtClean="0"/>
              <a:t>, </a:t>
            </a:r>
            <a:r>
              <a:rPr lang="en-US" sz="1600" u="sng" kern="1200" dirty="0" err="1" smtClean="0"/>
              <a:t>Vojtisek</a:t>
            </a:r>
            <a:r>
              <a:rPr lang="en-US" sz="1600" kern="1200" dirty="0" smtClean="0"/>
              <a:t>, </a:t>
            </a:r>
            <a:r>
              <a:rPr lang="en-US" sz="1600" u="sng" dirty="0" err="1" smtClean="0"/>
              <a:t>Wortmann</a:t>
            </a:r>
            <a:endParaRPr lang="en-US" sz="1600" u="sng" dirty="0" smtClean="0"/>
          </a:p>
          <a:p>
            <a:r>
              <a:rPr lang="en-US" sz="1600" dirty="0" err="1" smtClean="0"/>
              <a:t>Inria</a:t>
            </a:r>
            <a:r>
              <a:rPr lang="en-US" sz="1600" dirty="0" smtClean="0"/>
              <a:t> &amp; Univ. Rennes 1</a:t>
            </a:r>
          </a:p>
          <a:p>
            <a:r>
              <a:rPr lang="en-US" sz="1200" i="1" dirty="0" smtClean="0"/>
              <a:t>http://</a:t>
            </a:r>
            <a:r>
              <a:rPr lang="en-US" sz="1200" i="1" dirty="0" err="1" smtClean="0"/>
              <a:t>diverse.irisa.fr</a:t>
            </a:r>
            <a:r>
              <a:rPr lang="en-US" sz="1200" i="1" dirty="0" smtClean="0"/>
              <a:t>/ </a:t>
            </a:r>
            <a:br>
              <a:rPr lang="en-US" sz="1200" i="1" dirty="0" smtClean="0"/>
            </a:br>
            <a:endParaRPr lang="en-US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4800" dirty="0" smtClean="0"/>
              <a:t>GEMOC Studio Tutorial</a:t>
            </a:r>
          </a:p>
          <a:p>
            <a:r>
              <a:rPr lang="en-US" sz="2800" dirty="0" smtClean="0"/>
              <a:t>ICSA Conference</a:t>
            </a:r>
            <a:r>
              <a:rPr lang="en-US" sz="2800" i="1" dirty="0" smtClean="0"/>
              <a:t>, April, 2017</a:t>
            </a:r>
            <a:endParaRPr lang="en-US" sz="1600" i="1" dirty="0" smtClean="0"/>
          </a:p>
          <a:p>
            <a:endParaRPr lang="en-US" sz="1600" i="1" dirty="0" smtClean="0"/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translate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documentation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manipulate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Build or customize your own abstractions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sz="18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software languages </a:t>
            </a: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and development environments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systems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limit the accidental complexity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developments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</a:rPr>
              <a:t>Apply language </a:t>
            </a:r>
            <a:r>
              <a:rPr lang="en-US" sz="1800" b="1" kern="0" dirty="0">
                <a:solidFill>
                  <a:srgbClr val="808080"/>
                </a:solidFill>
              </a:rPr>
              <a:t>formalisms</a:t>
            </a:r>
            <a:r>
              <a:rPr lang="en-US" sz="1800" kern="0" dirty="0">
                <a:solidFill>
                  <a:srgbClr val="808080"/>
                </a:solidFill>
              </a:rPr>
              <a:t>, paradigms and principles (Grammar vs 'Meta'-models</a:t>
            </a:r>
            <a:r>
              <a:rPr lang="en-US" sz="1800" kern="0" dirty="0" smtClean="0">
                <a:solidFill>
                  <a:srgbClr val="808080"/>
                </a:solidFill>
              </a:rPr>
              <a:t>)</a:t>
            </a:r>
            <a:endParaRPr lang="en-US" sz="18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Manage the industrial complexity </a:t>
            </a:r>
            <a:r>
              <a:rPr lang="en-US" sz="1800" kern="0" dirty="0">
                <a:solidFill>
                  <a:srgbClr val="808080"/>
                </a:solidFill>
              </a:rPr>
              <a:t>of developments and associated toolchains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6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program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50688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14:00	Presentation: </a:t>
            </a:r>
            <a:r>
              <a:rPr lang="en-US" dirty="0" smtClean="0"/>
              <a:t>Opening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14:15</a:t>
            </a:r>
            <a:r>
              <a:rPr lang="en-US" dirty="0"/>
              <a:t>	Presentation: GEMOC Initiative and </a:t>
            </a:r>
            <a:r>
              <a:rPr lang="en-US" dirty="0" smtClean="0"/>
              <a:t>Studio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14:45</a:t>
            </a:r>
            <a:r>
              <a:rPr lang="en-US" dirty="0"/>
              <a:t>	Presentation: Model </a:t>
            </a:r>
            <a:r>
              <a:rPr lang="en-US" dirty="0" smtClean="0"/>
              <a:t>Execution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15:00</a:t>
            </a:r>
            <a:r>
              <a:rPr lang="en-US" dirty="0"/>
              <a:t>	Hands-On: Setup and Model </a:t>
            </a:r>
            <a:r>
              <a:rPr lang="en-US" dirty="0" smtClean="0"/>
              <a:t>Execution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15:10</a:t>
            </a:r>
            <a:r>
              <a:rPr lang="en-US" dirty="0"/>
              <a:t>	Presentation: </a:t>
            </a:r>
            <a:r>
              <a:rPr lang="en-US" dirty="0" smtClean="0"/>
              <a:t>Metamodeling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15:30</a:t>
            </a:r>
            <a:r>
              <a:rPr lang="en-US" dirty="0"/>
              <a:t>	Coffee </a:t>
            </a:r>
            <a:r>
              <a:rPr lang="en-US" dirty="0" smtClean="0"/>
              <a:t>Break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16:00</a:t>
            </a:r>
            <a:r>
              <a:rPr lang="en-US" dirty="0"/>
              <a:t>	Presentation: Concrete </a:t>
            </a:r>
            <a:r>
              <a:rPr lang="en-US" dirty="0" smtClean="0"/>
              <a:t>Syntax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16:15</a:t>
            </a:r>
            <a:r>
              <a:rPr lang="en-US" dirty="0"/>
              <a:t>	Hands-On: Create Graphical Representation </a:t>
            </a:r>
            <a:endParaRPr lang="en-US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16:35</a:t>
            </a:r>
            <a:r>
              <a:rPr lang="en-US" dirty="0"/>
              <a:t>	Presentation: </a:t>
            </a:r>
            <a:r>
              <a:rPr lang="en-US" dirty="0" err="1"/>
              <a:t>MontiArc</a:t>
            </a:r>
            <a:r>
              <a:rPr lang="en-US" dirty="0"/>
              <a:t> and Language </a:t>
            </a:r>
            <a:r>
              <a:rPr lang="en-US" dirty="0" smtClean="0"/>
              <a:t>Composition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16:50</a:t>
            </a:r>
            <a:r>
              <a:rPr lang="en-US" dirty="0"/>
              <a:t>	Hands-On: Composing FSM and </a:t>
            </a:r>
            <a:r>
              <a:rPr lang="en-US" dirty="0" err="1" smtClean="0"/>
              <a:t>MontiArc</a:t>
            </a:r>
            <a:endParaRPr lang="en-US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17:15</a:t>
            </a:r>
            <a:r>
              <a:rPr lang="en-US" dirty="0"/>
              <a:t>	Summary, Discussion</a:t>
            </a:r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LANGUAGE ENGINEERING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1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language?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signs, symbols, gestures, or rules used in </a:t>
            </a:r>
            <a:r>
              <a:rPr lang="en-US" sz="2000" b="1" dirty="0" smtClean="0"/>
              <a:t>communication</a:t>
            </a:r>
            <a:r>
              <a:rPr lang="en-US" sz="2000" dirty="0" smtClean="0"/>
              <a:t>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special</a:t>
            </a:r>
            <a:r>
              <a:rPr lang="en-US" sz="2000" dirty="0" smtClean="0"/>
              <a:t> vocabulary and usages of a scientific, professional, or other group”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symbols and rules used for communication with or between computers”</a:t>
            </a:r>
            <a:endParaRPr lang="en-US" sz="20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“The </a:t>
            </a:r>
            <a:r>
              <a:rPr lang="en-US" sz="2000" dirty="0"/>
              <a:t>words, their pronunciation, and the methods of combining them used and understood by a </a:t>
            </a:r>
            <a:r>
              <a:rPr lang="en-US" sz="2000" dirty="0" smtClean="0"/>
              <a:t>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013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various domains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9" name="Gruppierung 8"/>
          <p:cNvGrpSpPr/>
          <p:nvPr/>
        </p:nvGrpSpPr>
        <p:grpSpPr>
          <a:xfrm>
            <a:off x="5724128" y="1052736"/>
            <a:ext cx="2520280" cy="1988699"/>
            <a:chOff x="323528" y="1340769"/>
            <a:chExt cx="3337831" cy="2633810"/>
          </a:xfrm>
        </p:grpSpPr>
        <p:pic>
          <p:nvPicPr>
            <p:cNvPr id="8" name="Picture 3" descr="C:\Users\useradm\Dropbox\docencia\miage\pictures\plano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34632"/>
              <a:ext cx="2545880" cy="1317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useradm\Dropbox\docencia\miage\pictures\plan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40769"/>
              <a:ext cx="2562119" cy="165618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Illustration of doric order sty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014" y="2483701"/>
              <a:ext cx="831345" cy="149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pierung 11"/>
          <p:cNvGrpSpPr/>
          <p:nvPr/>
        </p:nvGrpSpPr>
        <p:grpSpPr>
          <a:xfrm>
            <a:off x="343609" y="1078050"/>
            <a:ext cx="4852569" cy="2061840"/>
            <a:chOff x="273022" y="1205544"/>
            <a:chExt cx="6775283" cy="3447591"/>
          </a:xfrm>
        </p:grpSpPr>
        <p:pic>
          <p:nvPicPr>
            <p:cNvPr id="10" name="Picture 2" descr="C:\Users\useradm\Dropbox\docencia\miage\pictures\cartography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16" y="1205544"/>
              <a:ext cx="6694689" cy="34475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useradm\Dropbox\docencia\miage\pictures\ma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22" y="1414529"/>
              <a:ext cx="3029620" cy="3029620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pierung 12"/>
          <p:cNvGrpSpPr/>
          <p:nvPr/>
        </p:nvGrpSpPr>
        <p:grpSpPr>
          <a:xfrm>
            <a:off x="5714824" y="4105666"/>
            <a:ext cx="2496882" cy="1286069"/>
            <a:chOff x="-1251164" y="2781563"/>
            <a:chExt cx="5989343" cy="308493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822029"/>
              <a:ext cx="4198627" cy="2983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51164" y="4056372"/>
              <a:ext cx="1765611" cy="181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 descr="C:\Users\useradm\Dropbox\docencia\miage\pictures\molecul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579" y="2781563"/>
              <a:ext cx="1236962" cy="127480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feld 16"/>
          <p:cNvSpPr txBox="1"/>
          <p:nvPr/>
        </p:nvSpPr>
        <p:spPr>
          <a:xfrm>
            <a:off x="1606351" y="308019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Cartography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916753" y="3075665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606351" y="5532137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Electronics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916753" y="552761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Biology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6" name="Gruppierung 25"/>
          <p:cNvGrpSpPr/>
          <p:nvPr/>
        </p:nvGrpSpPr>
        <p:grpSpPr>
          <a:xfrm>
            <a:off x="323528" y="3933056"/>
            <a:ext cx="4695078" cy="1622633"/>
            <a:chOff x="-558487" y="4021229"/>
            <a:chExt cx="6389762" cy="2208321"/>
          </a:xfrm>
        </p:grpSpPr>
        <p:pic>
          <p:nvPicPr>
            <p:cNvPr id="22" name="Picture 3" descr="C:\Users\useradm\Dropbox\docencia\miage\pictures\pcb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325" y="4172150"/>
              <a:ext cx="3028950" cy="20574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8487" y="5022025"/>
              <a:ext cx="1495425" cy="1190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3543" y="4021229"/>
              <a:ext cx="904875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4" y="4141938"/>
              <a:ext cx="201930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532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software engineering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 smtClean="0"/>
          </a:p>
          <a:p>
            <a:r>
              <a:rPr lang="fr-FR" sz="2800" b="1" dirty="0" smtClean="0"/>
              <a:t>«</a:t>
            </a:r>
            <a:r>
              <a:rPr lang="fr-FR" sz="2800" b="1" dirty="0"/>
              <a:t> </a:t>
            </a:r>
            <a:r>
              <a:rPr lang="fr-FR" sz="2800" b="1" dirty="0" err="1"/>
              <a:t>Languages</a:t>
            </a:r>
            <a:r>
              <a:rPr lang="fr-FR" sz="2800" b="1" dirty="0"/>
              <a:t> are the </a:t>
            </a:r>
            <a:r>
              <a:rPr lang="fr-FR" sz="2800" b="1" dirty="0" err="1"/>
              <a:t>primary</a:t>
            </a:r>
            <a:r>
              <a:rPr lang="fr-FR" sz="2800" b="1" dirty="0"/>
              <a:t> </a:t>
            </a:r>
            <a:r>
              <a:rPr lang="fr-FR" sz="2800" b="1" dirty="0" err="1"/>
              <a:t>way</a:t>
            </a:r>
            <a:r>
              <a:rPr lang="fr-FR" sz="2800" b="1" dirty="0"/>
              <a:t> in </a:t>
            </a:r>
            <a:r>
              <a:rPr lang="fr-FR" sz="2800" b="1" dirty="0" err="1"/>
              <a:t>which</a:t>
            </a:r>
            <a:r>
              <a:rPr lang="fr-FR" sz="2800" b="1" dirty="0"/>
              <a:t> system </a:t>
            </a:r>
            <a:r>
              <a:rPr lang="fr-FR" sz="2800" b="1" dirty="0" err="1"/>
              <a:t>developers</a:t>
            </a:r>
            <a:r>
              <a:rPr lang="fr-FR" sz="2800" b="1" dirty="0"/>
              <a:t> </a:t>
            </a:r>
            <a:r>
              <a:rPr lang="fr-FR" sz="2800" b="1" dirty="0" err="1"/>
              <a:t>communicate</a:t>
            </a:r>
            <a:r>
              <a:rPr lang="fr-FR" sz="2800" b="1" dirty="0"/>
              <a:t>, design and </a:t>
            </a:r>
            <a:r>
              <a:rPr lang="fr-FR" sz="2800" b="1" dirty="0" err="1"/>
              <a:t>implement</a:t>
            </a:r>
            <a:r>
              <a:rPr lang="fr-FR" sz="2800" b="1" dirty="0"/>
              <a:t> software </a:t>
            </a:r>
            <a:r>
              <a:rPr lang="fr-FR" sz="2800" b="1" dirty="0" err="1"/>
              <a:t>systems</a:t>
            </a:r>
            <a:r>
              <a:rPr lang="fr-FR" sz="2800" b="1" dirty="0"/>
              <a:t> » 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617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(programming)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8" name="Espace réservé du contenu 4" descr="TM-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792088" y="4335935"/>
            <a:ext cx="3034680" cy="1668957"/>
          </a:xfrm>
          <a:prstGeom prst="rect">
            <a:avLst/>
          </a:prstGeom>
        </p:spPr>
      </p:pic>
      <p:sp>
        <p:nvSpPr>
          <p:cNvPr id="19" name="Espace réservé du numéro de diapositive 3"/>
          <p:cNvSpPr txBox="1">
            <a:spLocks/>
          </p:cNvSpPr>
          <p:nvPr/>
        </p:nvSpPr>
        <p:spPr bwMode="white">
          <a:xfrm>
            <a:off x="6625208" y="5519638"/>
            <a:ext cx="2133600" cy="365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13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2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3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51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64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780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908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03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07E659AE-68A2-41B4-825A-F55FDC8540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" name="Image 2" descr="InitialConfi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4160068"/>
            <a:ext cx="4283968" cy="898968"/>
          </a:xfrm>
          <a:prstGeom prst="rect">
            <a:avLst/>
          </a:prstGeom>
        </p:spPr>
      </p:pic>
      <p:pic>
        <p:nvPicPr>
          <p:cNvPr id="21" name="Image 6" descr="o37ti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7" y="2359868"/>
            <a:ext cx="2364894" cy="1872208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617040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 9" descr="orang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36104"/>
            <a:ext cx="1800200" cy="1800200"/>
          </a:xfrm>
          <a:prstGeom prst="rect">
            <a:avLst/>
          </a:prstGeom>
        </p:spPr>
      </p:pic>
      <p:pic>
        <p:nvPicPr>
          <p:cNvPr id="24" name="Image 10" descr="twitter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60440"/>
            <a:ext cx="3456384" cy="642888"/>
          </a:xfrm>
          <a:prstGeom prst="rect">
            <a:avLst/>
          </a:prstGeom>
        </p:spPr>
      </p:pic>
      <p:pic>
        <p:nvPicPr>
          <p:cNvPr id="25" name="Image 11" descr="logo4w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2952329"/>
            <a:ext cx="2880320" cy="995020"/>
          </a:xfrm>
          <a:prstGeom prst="rect">
            <a:avLst/>
          </a:prstGeom>
        </p:spPr>
      </p:pic>
      <p:pic>
        <p:nvPicPr>
          <p:cNvPr id="26" name="Image 12" descr="android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16" y="1008112"/>
            <a:ext cx="1728192" cy="1728192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73739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" name="Image 14" descr="Capture d’écran 2012-10-22 à 23.38.4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792088"/>
            <a:ext cx="1882411" cy="1387919"/>
          </a:xfrm>
          <a:prstGeom prst="rect">
            <a:avLst/>
          </a:prstGeom>
        </p:spPr>
      </p:pic>
      <p:sp>
        <p:nvSpPr>
          <p:cNvPr id="29" name="Flèche vers la droite 15"/>
          <p:cNvSpPr/>
          <p:nvPr/>
        </p:nvSpPr>
        <p:spPr>
          <a:xfrm>
            <a:off x="3563888" y="2359868"/>
            <a:ext cx="1368152" cy="10081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hteck 29"/>
          <p:cNvSpPr/>
          <p:nvPr/>
        </p:nvSpPr>
        <p:spPr>
          <a:xfrm>
            <a:off x="290709" y="975375"/>
            <a:ext cx="3921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COBOL Java LISP C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++ 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PHP Scala C# 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Ruby </a:t>
            </a:r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Scheme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Python</a:t>
            </a:r>
            <a:r>
              <a:rPr lang="mr-I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5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Abstractions</a:t>
            </a:r>
            <a:r>
              <a:rPr lang="en-US" dirty="0" smtClean="0"/>
              <a:t> and </a:t>
            </a:r>
            <a:r>
              <a:rPr lang="en-US" b="1" dirty="0" smtClean="0"/>
              <a:t>notations</a:t>
            </a:r>
            <a:r>
              <a:rPr lang="en-US" dirty="0" smtClean="0"/>
              <a:t> are not natural/suitable for the stakeholders 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Image 10" descr="télécharge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r="10723"/>
          <a:stretch/>
        </p:blipFill>
        <p:spPr>
          <a:xfrm>
            <a:off x="2843808" y="2421095"/>
            <a:ext cx="3690788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1" y="4500803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356992"/>
            <a:ext cx="2213868" cy="1734487"/>
          </a:xfrm>
          <a:prstGeom prst="rect">
            <a:avLst/>
          </a:prstGeom>
        </p:spPr>
      </p:pic>
      <p:pic>
        <p:nvPicPr>
          <p:cNvPr id="6" name="Image 9" descr="Can-a-Web-Developer-Also-be-a-Web-Designer-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50"/>
          <a:stretch/>
        </p:blipFill>
        <p:spPr>
          <a:xfrm>
            <a:off x="179512" y="2564904"/>
            <a:ext cx="237626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Not targeted to a </a:t>
            </a:r>
            <a:r>
              <a:rPr lang="en-US" b="1" dirty="0"/>
              <a:t>particular kind of problem</a:t>
            </a:r>
            <a:r>
              <a:rPr lang="en-US" dirty="0"/>
              <a:t>, but to any kinds of software problem.</a:t>
            </a:r>
          </a:p>
        </p:txBody>
      </p:sp>
      <p:pic>
        <p:nvPicPr>
          <p:cNvPr id="10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088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526349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57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Targeted to a </a:t>
            </a:r>
            <a:r>
              <a:rPr lang="en-US" b="1" dirty="0" smtClean="0"/>
              <a:t>particular</a:t>
            </a:r>
            <a:r>
              <a:rPr lang="en-US" dirty="0" smtClean="0"/>
              <a:t> kind of problem, with dedicated notations (textual or graphical), support (editor, checkers, etc.)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Promises: </a:t>
            </a:r>
            <a:r>
              <a:rPr lang="en-US" b="1" dirty="0" smtClean="0"/>
              <a:t>more efficient languages </a:t>
            </a:r>
            <a:r>
              <a:rPr lang="en-US" dirty="0" smtClean="0"/>
              <a:t>for resolving a set of specific problems in a domain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Long history</a:t>
            </a:r>
            <a:r>
              <a:rPr lang="en-US" dirty="0"/>
              <a:t>: used for almost as long as computing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You’re </a:t>
            </a:r>
            <a:r>
              <a:rPr lang="en-US" dirty="0"/>
              <a:t>using DSLs in a daily basis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Examples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come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4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3386688"/>
          <a:ext cx="8280400" cy="155448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2070100"/>
                <a:gridCol w="2070100"/>
                <a:gridCol w="2070100"/>
                <a:gridCol w="20701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Olivier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Barais</a:t>
                      </a:r>
                      <a:r>
                        <a:rPr lang="de-DE" sz="1800" u="none" strike="noStrike" kern="1200" dirty="0" smtClean="0">
                          <a:effectLst/>
                        </a:rPr>
                        <a:t/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u="none" strike="noStrike" kern="1200" dirty="0" smtClean="0">
                        <a:effectLst/>
                      </a:endParaRPr>
                    </a:p>
                    <a:p>
                      <a:r>
                        <a:rPr lang="de-DE" sz="1800" u="none" strike="noStrike" kern="1200" dirty="0" smtClean="0">
                          <a:effectLst/>
                        </a:rPr>
                        <a:t>Benoit </a:t>
                      </a:r>
                      <a:r>
                        <a:rPr lang="de-DE" sz="1800" u="none" strike="noStrike" kern="1200" dirty="0" err="1" smtClean="0">
                          <a:effectLst/>
                        </a:rPr>
                        <a:t>Combemale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Didier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Vojtisek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Andreas </a:t>
                      </a:r>
                      <a:r>
                        <a:rPr lang="en-US" dirty="0" err="1" smtClean="0"/>
                        <a:t>Wortmann</a:t>
                      </a:r>
                      <a:endParaRPr lang="en-US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RWTH Aachen</a:t>
                      </a:r>
                      <a:endParaRPr lang="en-US" sz="1800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Bild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94710"/>
            <a:ext cx="1800000" cy="2160000"/>
          </a:xfrm>
          <a:prstGeom prst="rect">
            <a:avLst/>
          </a:prstGeom>
        </p:spPr>
      </p:pic>
      <p:pic>
        <p:nvPicPr>
          <p:cNvPr id="10" name="Bild 9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6656"/>
          <a:stretch/>
        </p:blipFill>
        <p:spPr>
          <a:xfrm>
            <a:off x="2699792" y="1494710"/>
            <a:ext cx="1800200" cy="216000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/>
          <a:stretch/>
        </p:blipFill>
        <p:spPr>
          <a:xfrm>
            <a:off x="611560" y="1494710"/>
            <a:ext cx="1800000" cy="216000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1" t="24484" r="30362"/>
          <a:stretch/>
        </p:blipFill>
        <p:spPr>
          <a:xfrm>
            <a:off x="6812865" y="1485135"/>
            <a:ext cx="1800400" cy="21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2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3"/>
          <a:stretch/>
        </p:blipFill>
        <p:spPr>
          <a:xfrm>
            <a:off x="467545" y="1268760"/>
            <a:ext cx="3240360" cy="178076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1213" y="3039343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 5" descr="Capture d’écran 2013-09-23 à 20.5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1" y="1268761"/>
            <a:ext cx="2520280" cy="177058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65549" y="303934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age 4" descr="Capture d’écran 2013-09-23 à 21.02.3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99" y="1268760"/>
            <a:ext cx="2385514" cy="177058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760844" y="3049526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Makefile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Image 6" descr="Capture d’écran 2013-09-23 à 21.09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4" y="3553582"/>
            <a:ext cx="3240360" cy="178543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40442" y="533902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Graphviz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Image 5" descr="Capture d’écran 2013-09-23 à 21.12.4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56" y="4325708"/>
            <a:ext cx="2520280" cy="3243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063152" y="5337528"/>
            <a:ext cx="209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Expressions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Image 9" descr="thumbclassdiagramno3d.g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59"/>
          <a:stretch/>
        </p:blipFill>
        <p:spPr>
          <a:xfrm>
            <a:off x="6649859" y="3669289"/>
            <a:ext cx="2314629" cy="170392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725401" y="5339019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Language Engineering (SLE)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Application of </a:t>
            </a:r>
            <a:r>
              <a:rPr lang="en-US" b="1" dirty="0"/>
              <a:t>systematic, disciplined, and measurable </a:t>
            </a:r>
            <a:r>
              <a:rPr lang="en-US" dirty="0"/>
              <a:t>approaches to the development, deployment, use, 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Supported by various kind of </a:t>
            </a:r>
            <a:r>
              <a:rPr lang="en-US" b="1" dirty="0" smtClean="0"/>
              <a:t>language workbenches</a:t>
            </a:r>
            <a:endParaRPr lang="en-US" b="1" dirty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Eclipse EMF, </a:t>
            </a:r>
            <a:r>
              <a:rPr lang="en-US" dirty="0" err="1"/>
              <a:t>xText</a:t>
            </a:r>
            <a:r>
              <a:rPr lang="en-US" dirty="0"/>
              <a:t>, Sirius, </a:t>
            </a:r>
            <a:r>
              <a:rPr lang="en-US" dirty="0" err="1"/>
              <a:t>Melange</a:t>
            </a:r>
            <a:r>
              <a:rPr lang="en-US" dirty="0"/>
              <a:t>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/>
              <a:t>Jetbrain’s</a:t>
            </a:r>
            <a:r>
              <a:rPr lang="en-US" dirty="0"/>
              <a:t> </a:t>
            </a:r>
            <a:r>
              <a:rPr lang="en-US" dirty="0" smtClean="0"/>
              <a:t>MPS, </a:t>
            </a:r>
            <a:r>
              <a:rPr lang="en-US" dirty="0" err="1" smtClean="0"/>
              <a:t>MontiCore</a:t>
            </a:r>
            <a:r>
              <a:rPr lang="en-US" dirty="0" smtClean="0"/>
              <a:t>, Rascal</a:t>
            </a:r>
            <a:endParaRPr lang="en-US" dirty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Grammar, metamodel,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More and more literature, a dedicated Intl. conference (ACM SLE, cf. </a:t>
            </a:r>
            <a:r>
              <a:rPr lang="en-US" u="sng" dirty="0" err="1" smtClean="0">
                <a:solidFill>
                  <a:srgbClr val="FF0000"/>
                </a:solidFill>
              </a:rPr>
              <a:t>www.sleconf.org</a:t>
            </a:r>
            <a:r>
              <a:rPr lang="en-US" dirty="0"/>
              <a:t>)…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9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languages made of?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“The words, their pronunciation, and the methods of combining them used and understood by a 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Concrete syntax</a:t>
            </a:r>
            <a:r>
              <a:rPr lang="en-US" sz="2400" dirty="0" smtClean="0"/>
              <a:t>: their words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Abstract syntax</a:t>
            </a:r>
            <a:r>
              <a:rPr lang="en-US" sz="2400" dirty="0" smtClean="0"/>
              <a:t>: their combination methods		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Semantics</a:t>
            </a:r>
            <a:r>
              <a:rPr lang="en-US" sz="2400" dirty="0" smtClean="0"/>
              <a:t>: how they understood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736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Model-driven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23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5565522" y="1638343"/>
            <a:ext cx="18104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Language</a:t>
            </a:r>
            <a:br>
              <a:rPr lang="en-US" b="1" dirty="0" smtClean="0">
                <a:solidFill>
                  <a:schemeClr val="bg2"/>
                </a:solidFill>
              </a:rPr>
            </a:br>
            <a:r>
              <a:rPr lang="en-US" b="1" dirty="0" smtClean="0">
                <a:solidFill>
                  <a:schemeClr val="bg2"/>
                </a:solidFill>
              </a:rPr>
              <a:t>Engineering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487" name="Textfeld 486"/>
          <p:cNvSpPr txBox="1"/>
          <p:nvPr/>
        </p:nvSpPr>
        <p:spPr>
          <a:xfrm>
            <a:off x="5536048" y="3513782"/>
            <a:ext cx="181045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bg2"/>
              </a:solidFill>
            </a:endParaRPr>
          </a:p>
          <a:p>
            <a:r>
              <a:rPr lang="en-US" b="1" dirty="0" smtClean="0">
                <a:solidFill>
                  <a:schemeClr val="bg2"/>
                </a:solidFill>
              </a:rPr>
              <a:t>Modeling</a:t>
            </a:r>
          </a:p>
          <a:p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5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in model-driven engineering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685808" y="1507352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1685807" y="2859256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5696" y="3445390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43504" y="4002837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763704" y="4458740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584904" y="1682389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066142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575075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84904" y="3702755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58965" y="4328277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704" y="1415521"/>
            <a:ext cx="3237944" cy="3043219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24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6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F3041399-0EDF-4ABD-9D0D-CF334CF34D2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323528" y="1124744"/>
            <a:ext cx="4309593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 sz="2200">
                <a:latin typeface="Open Sans" pitchFamily="2"/>
              </a:defRPr>
            </a:pPr>
            <a:r>
              <a:rPr lang="en-US" sz="1800" b="1" dirty="0" smtClean="0">
                <a:latin typeface="Arial Hebrew" charset="-79"/>
                <a:ea typeface="Arial Hebrew" charset="-79"/>
                <a:cs typeface="Arial Hebrew" charset="-79"/>
              </a:rPr>
              <a:t>Complete environment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Large scale deployment and distribution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Rich modeling tooling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(graphical, textual, forms)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Live Collaboration (cf. Google Doc(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Customizations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Large models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Parametric code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Documentation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Analysis tools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Mission critical : tested and validated!</a:t>
            </a:r>
            <a:endParaRPr lang="en-US" sz="1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13"/>
          </p:nvPr>
        </p:nvSpPr>
        <p:spPr>
          <a:xfrm>
            <a:off x="4720432" y="1124744"/>
            <a:ext cx="4172048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>
                <a:latin typeface="Open Sans" pitchFamily="2"/>
              </a:defRPr>
            </a:pPr>
            <a:r>
              <a:rPr lang="en-US" sz="1800" b="1" dirty="0" smtClean="0">
                <a:latin typeface="Arial Hebrew" charset="-79"/>
                <a:ea typeface="Arial Hebrew" charset="-79"/>
                <a:cs typeface="Arial Hebrew" charset="-79"/>
              </a:rPr>
              <a:t>Easy automation 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Basic editing features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Reflective and dynamic editors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Classic collaboration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EMF compare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Code generation!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en-US" sz="1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gray">
          <a:xfrm>
            <a:off x="323528" y="116632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 dirty="0" smtClean="0"/>
              <a:t>TODO: What is this slide about?</a:t>
            </a:r>
            <a:endParaRPr lang="en-US" kern="0" dirty="0"/>
          </a:p>
        </p:txBody>
      </p:sp>
      <p:pic>
        <p:nvPicPr>
          <p:cNvPr id="15" name="Imag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307396" y="4044218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4"/>
          <p:cNvSpPr txBox="1"/>
          <p:nvPr/>
        </p:nvSpPr>
        <p:spPr>
          <a:xfrm>
            <a:off x="4459726" y="5693627"/>
            <a:ext cx="913152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Some hours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7" name="ZoneTexte 5"/>
          <p:cNvSpPr txBox="1"/>
          <p:nvPr/>
        </p:nvSpPr>
        <p:spPr>
          <a:xfrm>
            <a:off x="4483514" y="4068709"/>
            <a:ext cx="889364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Lot of work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8" name="ZoneTexte 6"/>
          <p:cNvSpPr txBox="1"/>
          <p:nvPr/>
        </p:nvSpPr>
        <p:spPr>
          <a:xfrm>
            <a:off x="7910079" y="6028817"/>
            <a:ext cx="703159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Features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9" name="Forme libre 7"/>
          <p:cNvSpPr/>
          <p:nvPr/>
        </p:nvSpPr>
        <p:spPr>
          <a:xfrm>
            <a:off x="7869190" y="3968186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0" name="ZoneTexte 8"/>
          <p:cNvSpPr txBox="1"/>
          <p:nvPr/>
        </p:nvSpPr>
        <p:spPr>
          <a:xfrm>
            <a:off x="7389102" y="3368950"/>
            <a:ext cx="1503378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Environment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Completeness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1" name="Forme libre 7"/>
          <p:cNvSpPr/>
          <p:nvPr/>
        </p:nvSpPr>
        <p:spPr>
          <a:xfrm>
            <a:off x="5852966" y="5239259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2" name="ZoneTexte 8"/>
          <p:cNvSpPr txBox="1"/>
          <p:nvPr/>
        </p:nvSpPr>
        <p:spPr>
          <a:xfrm>
            <a:off x="5512535" y="4640023"/>
            <a:ext cx="1224071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Ease of 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Automation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86944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 EXECUTION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2.1 &amp; 2.2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2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as a platform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integrated development environment with base workspace and an extensible plug-in system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Contribute to existing IDE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Open structure with </a:t>
            </a:r>
            <a:r>
              <a:rPr lang="en-US" dirty="0" smtClean="0"/>
              <a:t>third party </a:t>
            </a:r>
            <a:r>
              <a:rPr lang="en-US" dirty="0"/>
              <a:t>contributions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Update site, market place, …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Or create your own application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Rich Client Platform (RCP) for </a:t>
            </a:r>
            <a:r>
              <a:rPr lang="en-US" dirty="0" smtClean="0"/>
              <a:t>general </a:t>
            </a:r>
            <a:r>
              <a:rPr lang="en-US" dirty="0"/>
              <a:t>purpose </a:t>
            </a:r>
            <a:r>
              <a:rPr lang="en-US" dirty="0" smtClean="0"/>
              <a:t>applications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b="1" dirty="0" smtClean="0"/>
              <a:t>Don’t </a:t>
            </a:r>
            <a:r>
              <a:rPr lang="en-US" b="1" dirty="0"/>
              <a:t>be afraid of the number of </a:t>
            </a:r>
            <a:r>
              <a:rPr lang="en-US" b="1" dirty="0" smtClean="0"/>
              <a:t>workspace projects 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Most </a:t>
            </a:r>
            <a:r>
              <a:rPr lang="en-US" dirty="0"/>
              <a:t>of them are due to </a:t>
            </a:r>
            <a:r>
              <a:rPr lang="en-US" dirty="0" smtClean="0"/>
              <a:t>splitting the java </a:t>
            </a:r>
            <a:r>
              <a:rPr lang="en-US" dirty="0"/>
              <a:t>packages for easier deployment and dependency management.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workbench vs. language workbench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tbc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51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2.1 Running the FSM example</a:t>
            </a:r>
            <a:endParaRPr lang="en-US" kern="0" dirty="0"/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5229200"/>
            <a:ext cx="8150994" cy="923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J-M. Favre, D.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Gasevic</a:t>
            </a:r>
            <a:r>
              <a:rPr lang="fr-FR" dirty="0">
                <a:solidFill>
                  <a:srgbClr val="000000"/>
                </a:solidFill>
                <a:cs typeface="Arial"/>
              </a:rPr>
              <a:t>, R.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Lämmel</a:t>
            </a:r>
            <a:r>
              <a:rPr lang="fr-FR" dirty="0">
                <a:solidFill>
                  <a:srgbClr val="000000"/>
                </a:solidFill>
                <a:cs typeface="Arial"/>
              </a:rPr>
              <a:t>, and E.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Pek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Empirical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analysis</a:t>
            </a:r>
            <a:r>
              <a:rPr lang="fr-FR" dirty="0">
                <a:solidFill>
                  <a:srgbClr val="000000"/>
                </a:solidFill>
                <a:cs typeface="Arial"/>
              </a:rPr>
              <a:t> in software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linguistics</a:t>
            </a:r>
            <a:r>
              <a:rPr lang="fr-FR" dirty="0">
                <a:solidFill>
                  <a:srgbClr val="000000"/>
                </a:solidFill>
                <a:cs typeface="Arial"/>
              </a:rPr>
              <a:t>,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 </a:t>
            </a:r>
            <a:r>
              <a:rPr lang="fr-FR" dirty="0">
                <a:solidFill>
                  <a:srgbClr val="000000"/>
                </a:solidFill>
                <a:cs typeface="Arial"/>
              </a:rPr>
              <a:t>In Software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Engineering, volume 6563 of LNCS, pages 316–326. Springer, 2011.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3528" y="162880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sz="5800" b="1" i="1" dirty="0">
                <a:latin typeface="Arial" charset="0"/>
                <a:ea typeface="ＭＳ Ｐゴシック" charset="-128"/>
                <a:cs typeface="Arial"/>
              </a:rPr>
              <a:t>"Software languages are software too"</a:t>
            </a:r>
          </a:p>
        </p:txBody>
      </p:sp>
    </p:spTree>
    <p:extLst>
      <p:ext uri="{BB962C8B-B14F-4D97-AF65-F5344CB8AC3E}">
        <p14:creationId xmlns:p14="http://schemas.microsoft.com/office/powerpoint/2010/main" val="3669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FSM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  <p:pic>
        <p:nvPicPr>
          <p:cNvPr id="6" name="Inhaltsplatzhalt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72816"/>
            <a:ext cx="5459466" cy="4203700"/>
          </a:xfrm>
        </p:spPr>
      </p:pic>
      <p:sp>
        <p:nvSpPr>
          <p:cNvPr id="7" name="Rechteck 6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68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modeling workbench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280000" cy="38755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35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and run your models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" y="1412776"/>
            <a:ext cx="8280000" cy="465336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02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smtClean="0"/>
              <a:t>ABSTRACT SYNTAX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2.3 &amp; 2.4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7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syntax defines your domain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We use </a:t>
            </a:r>
            <a:r>
              <a:rPr lang="en-US" dirty="0" err="1" smtClean="0"/>
              <a:t>Ecore</a:t>
            </a:r>
            <a:r>
              <a:rPr lang="en-US" dirty="0" smtClean="0"/>
              <a:t> to define the concepts and relations of the domain of FSMs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Alternatives are MOF, grammars, 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smtClean="0"/>
              <a:t>textual, graphical, </a:t>
            </a:r>
            <a:r>
              <a:rPr lang="en-US" sz="1100" dirty="0" smtClean="0"/>
              <a:t>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7" name="Ellipse 14"/>
          <p:cNvSpPr/>
          <p:nvPr/>
        </p:nvSpPr>
        <p:spPr>
          <a:xfrm>
            <a:off x="3685686" y="2129928"/>
            <a:ext cx="1224136" cy="1176867"/>
          </a:xfrm>
          <a:prstGeom prst="ellipse">
            <a:avLst/>
          </a:prstGeom>
          <a:noFill/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4469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Ecore</a:t>
            </a:r>
            <a:r>
              <a:rPr lang="en-US" dirty="0" smtClean="0"/>
              <a:t>/EMF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EMF serves as the foundation: It provides the </a:t>
            </a:r>
            <a:r>
              <a:rPr lang="en-US" dirty="0" err="1" smtClean="0"/>
              <a:t>Ecore</a:t>
            </a:r>
            <a:r>
              <a:rPr lang="en-US" dirty="0" smtClean="0"/>
              <a:t> meta-metamodel (basically a Class diagram ), and frameworks and tools around it :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EMF provides almost for free (among other features)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erialization (XMI)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Tree editor 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either reflective, or generated with possibility to customize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Edition support (outline, notification API for other editors, 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Java manipulation API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EMF compatible projects use this as a base to propose extended services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Ecore</a:t>
            </a:r>
            <a:r>
              <a:rPr lang="en-US" dirty="0"/>
              <a:t> most used concepts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Espace réservé du contenu 7"/>
          <p:cNvSpPr>
            <a:spLocks noGrp="1"/>
          </p:cNvSpPr>
          <p:nvPr>
            <p:ph idx="1"/>
          </p:nvPr>
        </p:nvSpPr>
        <p:spPr>
          <a:xfrm>
            <a:off x="467544" y="5301208"/>
            <a:ext cx="4032448" cy="1440160"/>
          </a:xfrm>
        </p:spPr>
        <p:txBody>
          <a:bodyPr/>
          <a:lstStyle/>
          <a:p>
            <a:pPr marL="0">
              <a:lnSpc>
                <a:spcPct val="100000"/>
              </a:lnSpc>
            </a:pPr>
            <a:r>
              <a:rPr lang="en-US" sz="1600" dirty="0" smtClean="0"/>
              <a:t>(</a:t>
            </a:r>
            <a:r>
              <a:rPr lang="en-US" sz="1600" dirty="0" smtClean="0"/>
              <a:t>r</a:t>
            </a:r>
            <a:r>
              <a:rPr lang="en-US" sz="1600" dirty="0" smtClean="0"/>
              <a:t>emoved most helper derived features, operations and generic support) </a:t>
            </a:r>
            <a:endParaRPr lang="en-US" sz="1600" dirty="0"/>
          </a:p>
        </p:txBody>
      </p:sp>
      <p:pic>
        <p:nvPicPr>
          <p:cNvPr id="7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80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OCL invariants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Class diagram structure implies design choices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Invariants (e.g., in OCL) </a:t>
            </a:r>
            <a:r>
              <a:rPr lang="en-US" dirty="0"/>
              <a:t>can complement it in order to enforce the consistency of models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smtClean="0"/>
              <a:t>textual, graphical, </a:t>
            </a:r>
            <a:r>
              <a:rPr lang="en-US" sz="1100" dirty="0" smtClean="0"/>
              <a:t>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19" name="Rectangle 2"/>
          <p:cNvSpPr/>
          <p:nvPr/>
        </p:nvSpPr>
        <p:spPr>
          <a:xfrm>
            <a:off x="5440033" y="1331235"/>
            <a:ext cx="1424913" cy="730908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334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2.2 Adding new concepts to your language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FSM abstract syntax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concepts for variables, guards, and actions </a:t>
            </a:r>
            <a:r>
              <a:rPr lang="en-US" smtClean="0"/>
              <a:t>to your FSM </a:t>
            </a:r>
            <a:r>
              <a:rPr lang="en-US" dirty="0" smtClean="0"/>
              <a:t>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graphical metamodel editor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an OCL invariant to your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6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mtClean="0">
                <a:solidFill>
                  <a:srgbClr val="000000"/>
                </a:solidFill>
                <a:latin typeface="Helvetica Neue"/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Imag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25" y="871588"/>
            <a:ext cx="744862" cy="85745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17" y="3530261"/>
            <a:ext cx="680354" cy="808774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911" y="201397"/>
            <a:ext cx="820812" cy="96244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302" y="3753718"/>
            <a:ext cx="713565" cy="833891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704" y="605299"/>
            <a:ext cx="820812" cy="96244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5517232"/>
            <a:ext cx="604788" cy="70440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512" y="1988840"/>
            <a:ext cx="538803" cy="928971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855" y="5047321"/>
            <a:ext cx="651716" cy="83671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0352" y="5162622"/>
            <a:ext cx="786658" cy="786658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0756" y="2295424"/>
            <a:ext cx="715565" cy="71556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6050" y="2118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4" grpId="0" animBg="1"/>
      <p:bldP spid="16" grpId="0" animBg="1"/>
      <p:bldGraphic spid="1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Variable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1" y="2204864"/>
            <a:ext cx="8280000" cy="292296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7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Guard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7847952" cy="4448232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47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Action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8" y="1617663"/>
            <a:ext cx="8280000" cy="419142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43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dirty="0" smtClean="0"/>
              <a:t>DYNAMIC SEMANTICS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2.5 &amp; 2.6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98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38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 and Discussion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E</a:t>
            </a:r>
            <a:r>
              <a:rPr lang="en-US" dirty="0" smtClean="0"/>
              <a:t>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6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z="2000">
                <a:solidFill>
                  <a:srgbClr val="000000"/>
                </a:solidFill>
                <a:latin typeface="Helvetica Neue"/>
              </a:rPr>
              <a:pPr>
                <a:defRPr/>
              </a:pPr>
              <a:t>5</a:t>
            </a:fld>
            <a:endParaRPr lang="en-US" sz="200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834" y="239354"/>
            <a:ext cx="1298045" cy="860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47" y="5550812"/>
            <a:ext cx="1822703" cy="96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88" y="4013511"/>
            <a:ext cx="1356361" cy="782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747" y="5302334"/>
            <a:ext cx="1265766" cy="12657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228" y="1201254"/>
            <a:ext cx="1359390" cy="8181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405" y="320694"/>
            <a:ext cx="1481872" cy="8100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715" y="1018577"/>
            <a:ext cx="1511538" cy="9113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792" y="2527570"/>
            <a:ext cx="1518919" cy="1059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4167" y="4087199"/>
            <a:ext cx="1367027" cy="8541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77" y="2568279"/>
            <a:ext cx="1867423" cy="684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6955" y="5745691"/>
            <a:ext cx="1417658" cy="1020170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43779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i</a:t>
            </a:r>
            <a:r>
              <a:rPr lang="fr-FR" dirty="0" smtClean="0"/>
              <a:t>nitiative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7"/>
            <a:ext cx="8559640" cy="5507385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/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An open and international initiative 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to</a:t>
            </a:r>
          </a:p>
          <a:p>
            <a:pPr lvl="1"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</a:rPr>
              <a:t>foster </a:t>
            </a:r>
            <a:r>
              <a:rPr lang="en-US" b="1" kern="0" dirty="0" smtClean="0">
                <a:solidFill>
                  <a:srgbClr val="808080"/>
                </a:solidFill>
              </a:rPr>
              <a:t>globalization of DSMLs </a:t>
            </a:r>
            <a:r>
              <a:rPr lang="en-US" kern="0" dirty="0">
                <a:solidFill>
                  <a:srgbClr val="808080"/>
                </a:solidFill>
              </a:rPr>
              <a:t>in </a:t>
            </a:r>
            <a:r>
              <a:rPr lang="en-US" kern="0" dirty="0">
                <a:solidFill>
                  <a:srgbClr val="4E8FD3"/>
                </a:solidFill>
              </a:rPr>
              <a:t>open world</a:t>
            </a:r>
            <a:r>
              <a:rPr lang="en-US" i="1" kern="0" dirty="0">
                <a:solidFill>
                  <a:srgbClr val="808080"/>
                </a:solidFill>
              </a:rPr>
              <a:t> 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impossible </a:t>
            </a:r>
            <a:r>
              <a:rPr lang="en-US" i="1" kern="0" dirty="0">
                <a:solidFill>
                  <a:srgbClr val="808080"/>
                </a:solidFill>
              </a:rPr>
              <a:t>a priori </a:t>
            </a:r>
            <a:r>
              <a:rPr lang="en-US" kern="0" dirty="0">
                <a:solidFill>
                  <a:srgbClr val="808080"/>
                </a:solidFill>
              </a:rPr>
              <a:t>unification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require </a:t>
            </a:r>
            <a:r>
              <a:rPr lang="en-US" i="1" kern="0" dirty="0">
                <a:solidFill>
                  <a:srgbClr val="808080"/>
                </a:solidFill>
              </a:rPr>
              <a:t>a posteriori</a:t>
            </a:r>
            <a:r>
              <a:rPr lang="en-US" b="1" kern="0" dirty="0">
                <a:solidFill>
                  <a:srgbClr val="808080"/>
                </a:solidFill>
              </a:rPr>
              <a:t> </a:t>
            </a:r>
            <a:r>
              <a:rPr lang="en-US" kern="0" dirty="0" smtClean="0">
                <a:solidFill>
                  <a:srgbClr val="808080"/>
                </a:solidFill>
              </a:rPr>
              <a:t>globalization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lvl="1" defTabSz="914400">
              <a:buClr>
                <a:srgbClr val="E1001A"/>
              </a:buClr>
              <a:buFont typeface="Arial"/>
              <a:buChar char="•"/>
            </a:pP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coordinate (between 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members) and disseminate (for the </a:t>
            </a: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members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)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Organizes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>
                <a:solidFill>
                  <a:srgbClr val="808080"/>
                </a:solidFill>
              </a:rPr>
              <a:t>w</a:t>
            </a:r>
            <a:r>
              <a:rPr lang="en-US" sz="2000" b="1" kern="0" dirty="0" smtClean="0">
                <a:solidFill>
                  <a:srgbClr val="808080"/>
                </a:solidFill>
              </a:rPr>
              <a:t>orkshop series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 err="1" smtClean="0">
                <a:solidFill>
                  <a:srgbClr val="808080"/>
                </a:solidFill>
              </a:rPr>
              <a:t>Dagstuhl</a:t>
            </a:r>
            <a:r>
              <a:rPr lang="en-US" sz="2000" b="1" kern="0" dirty="0" smtClean="0">
                <a:solidFill>
                  <a:srgbClr val="808080"/>
                </a:solidFill>
              </a:rPr>
              <a:t> and </a:t>
            </a:r>
            <a:r>
              <a:rPr lang="en-US" sz="2000" b="1" kern="0" dirty="0" err="1" smtClean="0">
                <a:solidFill>
                  <a:srgbClr val="808080"/>
                </a:solidFill>
              </a:rPr>
              <a:t>Bellairs</a:t>
            </a:r>
            <a:r>
              <a:rPr lang="en-US" sz="2000" b="1" kern="0" dirty="0" smtClean="0">
                <a:solidFill>
                  <a:srgbClr val="808080"/>
                </a:solidFill>
              </a:rPr>
              <a:t> seminars</a:t>
            </a:r>
            <a:endParaRPr lang="en-US" sz="2400" b="1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	</a:t>
            </a:r>
            <a:r>
              <a:rPr lang="en-US" sz="36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u="sng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http</a:t>
            </a:r>
            <a:r>
              <a:rPr lang="en-US" sz="2400" u="sng" kern="0" dirty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://</a:t>
            </a:r>
            <a:r>
              <a:rPr lang="en-US" sz="2400" u="sng" kern="0" dirty="0" err="1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gemoc.org</a:t>
            </a:r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</a:br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     	@</a:t>
            </a:r>
            <a:r>
              <a:rPr lang="en-US" sz="2400" kern="0" dirty="0" err="1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gemocinitiative</a:t>
            </a:r>
            <a:endParaRPr lang="en-US" sz="2000" kern="0" dirty="0">
              <a:solidFill>
                <a:srgbClr val="FF0000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pic>
        <p:nvPicPr>
          <p:cNvPr id="8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90000"/>
            <a:ext cx="3576387" cy="1971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66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s</a:t>
            </a:r>
            <a:r>
              <a:rPr lang="fr-FR" dirty="0" smtClean="0"/>
              <a:t>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6" name="Espace réservé du contenu 4"/>
          <p:cNvSpPr txBox="1">
            <a:spLocks/>
          </p:cNvSpPr>
          <p:nvPr/>
        </p:nvSpPr>
        <p:spPr>
          <a:xfrm>
            <a:off x="179512" y="5301210"/>
            <a:ext cx="2590170" cy="824433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Design and compose your executable DSMLs</a:t>
            </a: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2372409" y="4012935"/>
            <a:ext cx="4252973" cy="640201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4270" tIns="32135" rIns="64270" bIns="3213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600" u="sng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http://gemoc.org/studio</a:t>
            </a:r>
          </a:p>
          <a:p>
            <a:pPr algn="ctr"/>
            <a:endParaRPr lang="fr-FR" sz="2600" b="1" u="sng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  <a:sym typeface="Helvetica Neue Light" charset="0"/>
            </a:endParaRPr>
          </a:p>
        </p:txBody>
      </p:sp>
      <p:pic>
        <p:nvPicPr>
          <p:cNvPr id="18" name="Image 17" descr="IconeGemocStudio-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22" y="620690"/>
            <a:ext cx="2430289" cy="3023331"/>
          </a:xfrm>
          <a:prstGeom prst="rect">
            <a:avLst/>
          </a:prstGeom>
        </p:spPr>
      </p:pic>
      <p:pic>
        <p:nvPicPr>
          <p:cNvPr id="19" name="Image 18" descr="IconeGemocLangu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4" y="2904665"/>
            <a:ext cx="1837946" cy="1596949"/>
          </a:xfrm>
          <a:prstGeom prst="rect">
            <a:avLst/>
          </a:prstGeom>
        </p:spPr>
      </p:pic>
      <p:pic>
        <p:nvPicPr>
          <p:cNvPr id="20" name="Image 19" descr="IconeGemocMod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45" y="2752772"/>
            <a:ext cx="1424381" cy="17720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22811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Language</a:t>
            </a:r>
            <a:r>
              <a:rPr lang="fr-FR" sz="2200" b="1" i="1" dirty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 </a:t>
            </a: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574744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Modeling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3" name="Flèche vers le bas 22"/>
          <p:cNvSpPr/>
          <p:nvPr/>
        </p:nvSpPr>
        <p:spPr bwMode="auto">
          <a:xfrm rot="18721453">
            <a:off x="5675288" y="2850394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4" name="Flèche vers le bas 23"/>
          <p:cNvSpPr/>
          <p:nvPr/>
        </p:nvSpPr>
        <p:spPr bwMode="auto">
          <a:xfrm rot="3068346">
            <a:off x="2831871" y="2900607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5815311" y="5231634"/>
            <a:ext cx="3365203" cy="894009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Edit and debug</a:t>
            </a:r>
          </a:p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your heterogeneous models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819" y="891899"/>
            <a:ext cx="3039915" cy="7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1"/>
            <a:ext cx="8424936" cy="518457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See how EMF+GEMOC technologies help to (semi-automatically) build the tooling for a DSL IDE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Extend a DSL: </a:t>
            </a:r>
            <a:r>
              <a:rPr lang="en-US" b="1" dirty="0" smtClean="0"/>
              <a:t>structure and behavior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Lectures and hands-on sessions </a:t>
            </a:r>
            <a:r>
              <a:rPr lang="en-US" dirty="0" smtClean="0"/>
              <a:t>using FSM and </a:t>
            </a:r>
            <a:r>
              <a:rPr lang="en-US" dirty="0" err="1" smtClean="0"/>
              <a:t>XMontiArc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Combine</a:t>
            </a:r>
            <a:r>
              <a:rPr lang="en-US" dirty="0" smtClean="0"/>
              <a:t> both DSLs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Materials are available from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u="sng" dirty="0" smtClean="0">
                <a:solidFill>
                  <a:srgbClr val="FF0000"/>
                </a:solidFill>
              </a:rPr>
              <a:t>https://</a:t>
            </a:r>
            <a:r>
              <a:rPr lang="en-US" u="sng" dirty="0" err="1" smtClean="0">
                <a:solidFill>
                  <a:srgbClr val="FF0000"/>
                </a:solidFill>
              </a:rPr>
              <a:t>github.com</a:t>
            </a:r>
            <a:r>
              <a:rPr lang="en-US" u="sng" dirty="0" smtClean="0">
                <a:solidFill>
                  <a:srgbClr val="FF0000"/>
                </a:solidFill>
              </a:rPr>
              <a:t>/</a:t>
            </a:r>
            <a:r>
              <a:rPr lang="en-US" u="sng" dirty="0" err="1" smtClean="0">
                <a:solidFill>
                  <a:srgbClr val="FF0000"/>
                </a:solidFill>
              </a:rPr>
              <a:t>gemoc</a:t>
            </a:r>
            <a:r>
              <a:rPr lang="en-US" u="sng" dirty="0" smtClean="0">
                <a:solidFill>
                  <a:srgbClr val="FF0000"/>
                </a:solidFill>
              </a:rPr>
              <a:t>/ICSA2017Tutorial</a:t>
            </a:r>
          </a:p>
        </p:txBody>
      </p:sp>
    </p:spTree>
    <p:extLst>
      <p:ext uri="{BB962C8B-B14F-4D97-AF65-F5344CB8AC3E}">
        <p14:creationId xmlns:p14="http://schemas.microsoft.com/office/powerpoint/2010/main" val="12446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1614" y="908720"/>
            <a:ext cx="8280920" cy="5184576"/>
          </a:xfrm>
        </p:spPr>
        <p:txBody>
          <a:bodyPr numCol="2"/>
          <a:lstStyle/>
          <a:p>
            <a:r>
              <a:rPr lang="en-US" sz="1800" dirty="0" smtClean="0"/>
              <a:t>Part 1. </a:t>
            </a:r>
            <a:r>
              <a:rPr lang="en-US" sz="1800" b="1" dirty="0" smtClean="0"/>
              <a:t>General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Modeling and Languages</a:t>
            </a:r>
          </a:p>
          <a:p>
            <a:pPr marL="0" indent="0"/>
            <a:r>
              <a:rPr lang="en-US" sz="1800" dirty="0" smtClean="0"/>
              <a:t>Part 2. </a:t>
            </a:r>
            <a:r>
              <a:rPr lang="en-US" sz="1800" b="1" dirty="0" smtClean="0"/>
              <a:t>Language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Teaser: FSM Example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Metamodeling: </a:t>
            </a:r>
            <a:r>
              <a:rPr lang="en-US" sz="1800" dirty="0" err="1" smtClean="0"/>
              <a:t>Ecore</a:t>
            </a:r>
            <a:r>
              <a:rPr lang="en-US" sz="1800" dirty="0" smtClean="0"/>
              <a:t> 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Syntax: 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Dynamics: K3/</a:t>
            </a:r>
            <a:r>
              <a:rPr lang="en-US" sz="1800" dirty="0" err="1" smtClean="0"/>
              <a:t>Melange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DSL Composition</a:t>
            </a:r>
          </a:p>
          <a:p>
            <a:pPr marL="0" indent="0"/>
            <a:r>
              <a:rPr lang="en-US" sz="1800" dirty="0" smtClean="0"/>
              <a:t>Part 3. </a:t>
            </a:r>
            <a:r>
              <a:rPr lang="en-US" sz="1800" b="1" dirty="0" smtClean="0"/>
              <a:t>Wrap-up and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4355976" y="2636912"/>
            <a:ext cx="2016223" cy="1512168"/>
            <a:chOff x="4932040" y="4566810"/>
            <a:chExt cx="877805" cy="65835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040" y="4566810"/>
              <a:ext cx="877805" cy="658354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639" y="4668273"/>
              <a:ext cx="479488" cy="464931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rnd" cmpd="sng" algn="ctr">
          <a:solidFill>
            <a:srgbClr val="0000CC"/>
          </a:solidFill>
          <a:prstDash val="solid"/>
          <a:round/>
          <a:headEnd type="none" w="med" len="med"/>
          <a:tailEnd type="arrow" w="med" len="med"/>
        </a:ln>
        <a:extLst/>
      </a:spPr>
      <a:bodyPr rtlCol="0" anchor="ctr"/>
      <a:lstStyle>
        <a:defPPr algn="ctr">
          <a:defRPr dirty="0"/>
        </a:defPPr>
      </a:lstStyle>
    </a:spDef>
    <a:lnDef>
      <a:spPr>
        <a:ln>
          <a:solidFill>
            <a:schemeClr val="tx1"/>
          </a:solidFill>
          <a:headEnd type="none" w="med" len="med"/>
          <a:tailEnd type="arrow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0</TotalTime>
  <Words>1442</Words>
  <Application>Microsoft Macintosh PowerPoint</Application>
  <PresentationFormat>Bildschirmpräsentation (4:3)</PresentationFormat>
  <Paragraphs>360</Paragraphs>
  <Slides>47</Slides>
  <Notes>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15</vt:i4>
      </vt:variant>
      <vt:variant>
        <vt:lpstr>Folientitel</vt:lpstr>
      </vt:variant>
      <vt:variant>
        <vt:i4>47</vt:i4>
      </vt:variant>
    </vt:vector>
  </HeadingPairs>
  <TitlesOfParts>
    <vt:vector size="75" baseType="lpstr">
      <vt:lpstr>Arial Black</vt:lpstr>
      <vt:lpstr>Arial Hebrew</vt:lpstr>
      <vt:lpstr>Arial Rounded MT Bold</vt:lpstr>
      <vt:lpstr>Avenir Roman</vt:lpstr>
      <vt:lpstr>Calibri</vt:lpstr>
      <vt:lpstr>Courier New</vt:lpstr>
      <vt:lpstr>Helvetica Neue</vt:lpstr>
      <vt:lpstr>Helvetica Neue Light</vt:lpstr>
      <vt:lpstr>Lucida Grande</vt:lpstr>
      <vt:lpstr>ＭＳ Ｐゴシック</vt:lpstr>
      <vt:lpstr>StarSymbol</vt:lpstr>
      <vt:lpstr>ヒラギノ角ゴ ProN W3</vt:lpstr>
      <vt:lpstr>Arial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PowerPoint-Präsentation</vt:lpstr>
      <vt:lpstr>People</vt:lpstr>
      <vt:lpstr>PowerPoint-Präsentation</vt:lpstr>
      <vt:lpstr>PowerPoint-Präsentation</vt:lpstr>
      <vt:lpstr>PowerPoint-Präsentation</vt:lpstr>
      <vt:lpstr>GEMOC initiative</vt:lpstr>
      <vt:lpstr>GEMOC studio</vt:lpstr>
      <vt:lpstr>This tutorial</vt:lpstr>
      <vt:lpstr>Course content</vt:lpstr>
      <vt:lpstr>You will learn how to</vt:lpstr>
      <vt:lpstr>Today’s program</vt:lpstr>
      <vt:lpstr>LANGUAGE ENGINEERING</vt:lpstr>
      <vt:lpstr>What is a language?</vt:lpstr>
      <vt:lpstr>Languages in various domains</vt:lpstr>
      <vt:lpstr>Languages in software engineering</vt:lpstr>
      <vt:lpstr>General purpose (programming) languages</vt:lpstr>
      <vt:lpstr>Limits of general purpose languages</vt:lpstr>
      <vt:lpstr>Limits of general purpose languages</vt:lpstr>
      <vt:lpstr>Domain-Specific Languages</vt:lpstr>
      <vt:lpstr>Examples</vt:lpstr>
      <vt:lpstr>Software Language Engineering (SLE)</vt:lpstr>
      <vt:lpstr>What are languages made of?</vt:lpstr>
      <vt:lpstr>Model-driven engineering (MDE)</vt:lpstr>
      <vt:lpstr>Concerns in model-driven engineering</vt:lpstr>
      <vt:lpstr>PowerPoint-Präsentation</vt:lpstr>
      <vt:lpstr>MODEL EXECUTION</vt:lpstr>
      <vt:lpstr>Eclipse as a platform</vt:lpstr>
      <vt:lpstr>Modeling workbench vs. language workbench</vt:lpstr>
      <vt:lpstr>PowerPoint-Präsentation</vt:lpstr>
      <vt:lpstr>Load the FSM language</vt:lpstr>
      <vt:lpstr>Start the modeling workbench</vt:lpstr>
      <vt:lpstr>Examine and run your models</vt:lpstr>
      <vt:lpstr>ABSTRACT SYNTAX EXTENSION</vt:lpstr>
      <vt:lpstr>Abstract syntax defines your domain</vt:lpstr>
      <vt:lpstr>Ecore/EMF</vt:lpstr>
      <vt:lpstr>Ecore most used concepts</vt:lpstr>
      <vt:lpstr>OCL invariants</vt:lpstr>
      <vt:lpstr>PowerPoint-Präsentation</vt:lpstr>
      <vt:lpstr>Extend FSM abstract syntax</vt:lpstr>
      <vt:lpstr>Add concept Variable</vt:lpstr>
      <vt:lpstr>Add concept Guard</vt:lpstr>
      <vt:lpstr>Add concept Action</vt:lpstr>
      <vt:lpstr>DYNAMIC SEMANTICS EXTENSION</vt:lpstr>
      <vt:lpstr>PowerPoint-Präsentation</vt:lpstr>
      <vt:lpstr>PowerPoint-Präsentation</vt:lpstr>
      <vt:lpstr>WRAP-UP and Discussion</vt:lpstr>
      <vt:lpstr>Thank you</vt:lpstr>
    </vt:vector>
  </TitlesOfParts>
  <Manager/>
  <Company>INRIA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Microsoft Office-Anwender</cp:lastModifiedBy>
  <cp:revision>2666</cp:revision>
  <cp:lastPrinted>2016-03-17T10:26:00Z</cp:lastPrinted>
  <dcterms:created xsi:type="dcterms:W3CDTF">2014-09-08T10:04:47Z</dcterms:created>
  <dcterms:modified xsi:type="dcterms:W3CDTF">2017-03-28T18:38:24Z</dcterms:modified>
  <cp:category/>
</cp:coreProperties>
</file>